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52" d="100"/>
          <a:sy n="52" d="100"/>
        </p:scale>
        <p:origin x="2316" y="78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7C8CC-314F-4BA4-A900-51D4530430FE}" type="datetimeFigureOut">
              <a:rPr kumimoji="1" lang="ja-JP" altLang="en-US" smtClean="0"/>
              <a:t>2015/1/30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D8DC9-2C63-466B-8D20-09DD0F7007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3402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7C8CC-314F-4BA4-A900-51D4530430FE}" type="datetimeFigureOut">
              <a:rPr kumimoji="1" lang="ja-JP" altLang="en-US" smtClean="0"/>
              <a:t>2015/1/30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D8DC9-2C63-466B-8D20-09DD0F7007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03111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7C8CC-314F-4BA4-A900-51D4530430FE}" type="datetimeFigureOut">
              <a:rPr kumimoji="1" lang="ja-JP" altLang="en-US" smtClean="0"/>
              <a:t>2015/1/30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D8DC9-2C63-466B-8D20-09DD0F7007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2165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7C8CC-314F-4BA4-A900-51D4530430FE}" type="datetimeFigureOut">
              <a:rPr kumimoji="1" lang="ja-JP" altLang="en-US" smtClean="0"/>
              <a:t>2015/1/30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D8DC9-2C63-466B-8D20-09DD0F7007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13051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7C8CC-314F-4BA4-A900-51D4530430FE}" type="datetimeFigureOut">
              <a:rPr kumimoji="1" lang="ja-JP" altLang="en-US" smtClean="0"/>
              <a:t>2015/1/30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D8DC9-2C63-466B-8D20-09DD0F7007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29256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7C8CC-314F-4BA4-A900-51D4530430FE}" type="datetimeFigureOut">
              <a:rPr kumimoji="1" lang="ja-JP" altLang="en-US" smtClean="0"/>
              <a:t>2015/1/30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D8DC9-2C63-466B-8D20-09DD0F7007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85490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7C8CC-314F-4BA4-A900-51D4530430FE}" type="datetimeFigureOut">
              <a:rPr kumimoji="1" lang="ja-JP" altLang="en-US" smtClean="0"/>
              <a:t>2015/1/30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D8DC9-2C63-466B-8D20-09DD0F7007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05102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7C8CC-314F-4BA4-A900-51D4530430FE}" type="datetimeFigureOut">
              <a:rPr kumimoji="1" lang="ja-JP" altLang="en-US" smtClean="0"/>
              <a:t>2015/1/30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D8DC9-2C63-466B-8D20-09DD0F7007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80899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7C8CC-314F-4BA4-A900-51D4530430FE}" type="datetimeFigureOut">
              <a:rPr kumimoji="1" lang="ja-JP" altLang="en-US" smtClean="0"/>
              <a:t>2015/1/30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D8DC9-2C63-466B-8D20-09DD0F7007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84832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7C8CC-314F-4BA4-A900-51D4530430FE}" type="datetimeFigureOut">
              <a:rPr kumimoji="1" lang="ja-JP" altLang="en-US" smtClean="0"/>
              <a:t>2015/1/30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D8DC9-2C63-466B-8D20-09DD0F7007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78566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7C8CC-314F-4BA4-A900-51D4530430FE}" type="datetimeFigureOut">
              <a:rPr kumimoji="1" lang="ja-JP" altLang="en-US" smtClean="0"/>
              <a:t>2015/1/30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D8DC9-2C63-466B-8D20-09DD0F7007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0627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87C8CC-314F-4BA4-A900-51D4530430FE}" type="datetimeFigureOut">
              <a:rPr kumimoji="1" lang="ja-JP" altLang="en-US" smtClean="0"/>
              <a:t>2015/1/30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8D8DC9-2C63-466B-8D20-09DD0F7007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8808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12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jpeg"/><Relationship Id="rId5" Type="http://schemas.openxmlformats.org/officeDocument/2006/relationships/image" Target="../media/image4.pn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898" y="245348"/>
            <a:ext cx="6016625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テキスト ボックス 3"/>
          <p:cNvSpPr txBox="1">
            <a:spLocks noChangeArrowheads="1"/>
          </p:cNvSpPr>
          <p:nvPr/>
        </p:nvSpPr>
        <p:spPr bwMode="auto">
          <a:xfrm>
            <a:off x="387898" y="6355635"/>
            <a:ext cx="6016625" cy="1868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3200" b="1">
                <a:solidFill>
                  <a:srgbClr val="CC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742950" indent="-285750">
              <a:defRPr kumimoji="1" sz="3200" b="1">
                <a:solidFill>
                  <a:srgbClr val="CC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2pPr>
            <a:lvl3pPr marL="1143000" indent="-228600">
              <a:defRPr kumimoji="1" sz="3200" b="1">
                <a:solidFill>
                  <a:srgbClr val="CC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3pPr>
            <a:lvl4pPr marL="1600200" indent="-228600">
              <a:defRPr kumimoji="1" sz="3200" b="1">
                <a:solidFill>
                  <a:srgbClr val="CC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4pPr>
            <a:lvl5pPr marL="2057400" indent="-228600">
              <a:defRPr kumimoji="1" sz="3200" b="1">
                <a:solidFill>
                  <a:srgbClr val="CC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CC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CC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CC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CC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ja-JP" altLang="en-US" sz="1100" b="0">
                <a:solidFill>
                  <a:schemeClr val="tx1"/>
                </a:solidFill>
              </a:rPr>
              <a:t>九州地区の皆様お待たせいたしました。いよいよ「古材日和 九州」が始動致します！</a:t>
            </a:r>
            <a:endParaRPr lang="en-US" altLang="ja-JP" sz="1100" b="0">
              <a:solidFill>
                <a:schemeClr val="tx1"/>
              </a:solidFill>
            </a:endParaRPr>
          </a:p>
          <a:p>
            <a:pPr eaLnBrk="1" hangingPunct="1">
              <a:lnSpc>
                <a:spcPct val="150000"/>
              </a:lnSpc>
            </a:pPr>
            <a:r>
              <a:rPr lang="ja-JP" altLang="en-US" sz="1100" b="0">
                <a:solidFill>
                  <a:schemeClr val="tx1"/>
                </a:solidFill>
              </a:rPr>
              <a:t>場所は福岡県宗像市（むなかた市）歴史ある街に拠点を構えました。</a:t>
            </a:r>
            <a:endParaRPr lang="en-US" altLang="ja-JP" sz="1100" b="0">
              <a:solidFill>
                <a:schemeClr val="tx1"/>
              </a:solidFill>
            </a:endParaRPr>
          </a:p>
          <a:p>
            <a:pPr eaLnBrk="1" hangingPunct="1">
              <a:lnSpc>
                <a:spcPct val="150000"/>
              </a:lnSpc>
            </a:pPr>
            <a:r>
              <a:rPr lang="ja-JP" altLang="en-US" sz="1100" b="0">
                <a:solidFill>
                  <a:schemeClr val="tx1"/>
                </a:solidFill>
              </a:rPr>
              <a:t>いままではサンプルや写真がベースでしたが、実際に商品を見ることができるスペースも用意しておりますので、是非お越しください。</a:t>
            </a:r>
            <a:endParaRPr lang="en-US" altLang="ja-JP" sz="1100" b="0">
              <a:solidFill>
                <a:schemeClr val="tx1"/>
              </a:solidFill>
            </a:endParaRPr>
          </a:p>
          <a:p>
            <a:pPr eaLnBrk="1" hangingPunct="1">
              <a:lnSpc>
                <a:spcPct val="150000"/>
              </a:lnSpc>
            </a:pPr>
            <a:r>
              <a:rPr lang="ja-JP" altLang="en-US" sz="1100" b="0">
                <a:solidFill>
                  <a:schemeClr val="tx1"/>
                </a:solidFill>
              </a:rPr>
              <a:t>古材日和グループはこれで全国</a:t>
            </a:r>
            <a:r>
              <a:rPr lang="en-US" altLang="ja-JP" sz="1100" b="0">
                <a:solidFill>
                  <a:schemeClr val="tx1"/>
                </a:solidFill>
              </a:rPr>
              <a:t>5</a:t>
            </a:r>
            <a:r>
              <a:rPr lang="ja-JP" altLang="en-US" sz="1100" b="0">
                <a:solidFill>
                  <a:schemeClr val="tx1"/>
                </a:solidFill>
              </a:rPr>
              <a:t>拠点体制で日本全国をカバーいたします。</a:t>
            </a:r>
            <a:r>
              <a:rPr lang="en-US" altLang="ja-JP" sz="1100" b="0">
                <a:solidFill>
                  <a:schemeClr val="tx1"/>
                </a:solidFill>
              </a:rPr>
              <a:t>(</a:t>
            </a:r>
            <a:r>
              <a:rPr lang="ja-JP" altLang="en-US" sz="1100" b="0">
                <a:solidFill>
                  <a:schemeClr val="tx1"/>
                </a:solidFill>
              </a:rPr>
              <a:t>各拠点につきましてはホームページをご覧下さい）他に類を見ないグループ力を生かした古材のサービスを是非ご活用ください。</a:t>
            </a:r>
            <a:endParaRPr lang="en-US" altLang="ja-JP" sz="1100" b="0">
              <a:solidFill>
                <a:schemeClr val="tx1"/>
              </a:solidFill>
            </a:endParaRPr>
          </a:p>
        </p:txBody>
      </p:sp>
      <p:pic>
        <p:nvPicPr>
          <p:cNvPr id="6" name="Picture 431" descr="logo whit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907293">
            <a:off x="718098" y="467598"/>
            <a:ext cx="398462" cy="398462"/>
          </a:xfrm>
          <a:prstGeom prst="rect">
            <a:avLst/>
          </a:prstGeom>
          <a:noFill/>
          <a:ln w="63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426"/>
          <p:cNvSpPr>
            <a:spLocks noChangeArrowheads="1"/>
          </p:cNvSpPr>
          <p:nvPr/>
        </p:nvSpPr>
        <p:spPr bwMode="auto">
          <a:xfrm>
            <a:off x="1381673" y="794623"/>
            <a:ext cx="2133600" cy="160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 anchorCtr="1"/>
          <a:lstStyle>
            <a:lvl1pPr>
              <a:defRPr kumimoji="1" sz="3200" b="1">
                <a:solidFill>
                  <a:srgbClr val="CC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742950" indent="-285750">
              <a:defRPr kumimoji="1" sz="3200" b="1">
                <a:solidFill>
                  <a:srgbClr val="CC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2pPr>
            <a:lvl3pPr marL="1143000" indent="-228600">
              <a:defRPr kumimoji="1" sz="3200" b="1">
                <a:solidFill>
                  <a:srgbClr val="CC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3pPr>
            <a:lvl4pPr marL="1600200" indent="-228600">
              <a:defRPr kumimoji="1" sz="3200" b="1">
                <a:solidFill>
                  <a:srgbClr val="CC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4pPr>
            <a:lvl5pPr marL="2057400" indent="-228600">
              <a:defRPr kumimoji="1" sz="3200" b="1">
                <a:solidFill>
                  <a:srgbClr val="CC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CC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CC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CC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CC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9pPr>
          </a:lstStyle>
          <a:p>
            <a:pPr algn="dist" eaLnBrk="1" hangingPunct="1"/>
            <a:r>
              <a:rPr lang="en-US" altLang="ja-JP" sz="1100" b="0">
                <a:solidFill>
                  <a:srgbClr val="FFFFFF"/>
                </a:solidFill>
              </a:rPr>
              <a:t>KOZAI BIYORI GROUP</a:t>
            </a:r>
          </a:p>
        </p:txBody>
      </p:sp>
      <p:sp>
        <p:nvSpPr>
          <p:cNvPr id="8" name="Rectangle 426"/>
          <p:cNvSpPr>
            <a:spLocks noChangeArrowheads="1"/>
          </p:cNvSpPr>
          <p:nvPr/>
        </p:nvSpPr>
        <p:spPr bwMode="auto">
          <a:xfrm>
            <a:off x="1281660" y="442198"/>
            <a:ext cx="2287588" cy="33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 anchorCtr="1"/>
          <a:lstStyle>
            <a:lvl1pPr>
              <a:defRPr kumimoji="1" sz="3200" b="1">
                <a:solidFill>
                  <a:srgbClr val="CC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742950" indent="-285750">
              <a:defRPr kumimoji="1" sz="3200" b="1">
                <a:solidFill>
                  <a:srgbClr val="CC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2pPr>
            <a:lvl3pPr marL="1143000" indent="-228600">
              <a:defRPr kumimoji="1" sz="3200" b="1">
                <a:solidFill>
                  <a:srgbClr val="CC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3pPr>
            <a:lvl4pPr marL="1600200" indent="-228600">
              <a:defRPr kumimoji="1" sz="3200" b="1">
                <a:solidFill>
                  <a:srgbClr val="CC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4pPr>
            <a:lvl5pPr marL="2057400" indent="-228600">
              <a:defRPr kumimoji="1" sz="3200" b="1">
                <a:solidFill>
                  <a:srgbClr val="CC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CC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CC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CC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CC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9pPr>
          </a:lstStyle>
          <a:p>
            <a:pPr algn="dist" eaLnBrk="1" hangingPunct="1"/>
            <a:r>
              <a:rPr lang="ja-JP" altLang="en-US" sz="2000" b="0">
                <a:solidFill>
                  <a:srgbClr val="FFFFFF"/>
                </a:solidFill>
              </a:rPr>
              <a:t>古材日和 </a:t>
            </a:r>
            <a:r>
              <a:rPr lang="ja-JP" altLang="en-US" sz="1800" b="0">
                <a:solidFill>
                  <a:srgbClr val="FFFFFF"/>
                </a:solidFill>
              </a:rPr>
              <a:t>グループ</a:t>
            </a:r>
            <a:endParaRPr lang="en-US" altLang="ja-JP" sz="1200" b="0">
              <a:solidFill>
                <a:srgbClr val="FFFFFF"/>
              </a:solidFill>
            </a:endParaRPr>
          </a:p>
        </p:txBody>
      </p:sp>
      <p:sp>
        <p:nvSpPr>
          <p:cNvPr id="9" name="Rectangle 426"/>
          <p:cNvSpPr>
            <a:spLocks noChangeArrowheads="1"/>
          </p:cNvSpPr>
          <p:nvPr/>
        </p:nvSpPr>
        <p:spPr bwMode="auto">
          <a:xfrm>
            <a:off x="4128048" y="459660"/>
            <a:ext cx="1292225" cy="252413"/>
          </a:xfrm>
          <a:prstGeom prst="rect">
            <a:avLst/>
          </a:prstGeom>
          <a:noFill/>
          <a:ln w="12700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 anchorCtr="1"/>
          <a:lstStyle>
            <a:lvl1pPr>
              <a:defRPr kumimoji="1" sz="3200" b="1">
                <a:solidFill>
                  <a:srgbClr val="CC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742950" indent="-285750">
              <a:defRPr kumimoji="1" sz="3200" b="1">
                <a:solidFill>
                  <a:srgbClr val="CC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2pPr>
            <a:lvl3pPr marL="1143000" indent="-228600">
              <a:defRPr kumimoji="1" sz="3200" b="1">
                <a:solidFill>
                  <a:srgbClr val="CC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3pPr>
            <a:lvl4pPr marL="1600200" indent="-228600">
              <a:defRPr kumimoji="1" sz="3200" b="1">
                <a:solidFill>
                  <a:srgbClr val="CC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4pPr>
            <a:lvl5pPr marL="2057400" indent="-228600">
              <a:defRPr kumimoji="1" sz="3200" b="1">
                <a:solidFill>
                  <a:srgbClr val="CC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CC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CC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CC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CC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9pPr>
          </a:lstStyle>
          <a:p>
            <a:pPr algn="dist" eaLnBrk="1" hangingPunct="1"/>
            <a:r>
              <a:rPr lang="ja-JP" altLang="en-US" sz="1400" b="0">
                <a:solidFill>
                  <a:srgbClr val="FFFFFF"/>
                </a:solidFill>
              </a:rPr>
              <a:t>古材日和</a:t>
            </a:r>
            <a:endParaRPr lang="en-US" altLang="ja-JP" sz="1000" b="0">
              <a:solidFill>
                <a:srgbClr val="FFFFFF"/>
              </a:solidFill>
            </a:endParaRPr>
          </a:p>
        </p:txBody>
      </p:sp>
      <p:sp>
        <p:nvSpPr>
          <p:cNvPr id="10" name="Rectangle 426"/>
          <p:cNvSpPr>
            <a:spLocks noChangeArrowheads="1"/>
          </p:cNvSpPr>
          <p:nvPr/>
        </p:nvSpPr>
        <p:spPr bwMode="auto">
          <a:xfrm>
            <a:off x="5423448" y="459660"/>
            <a:ext cx="454025" cy="252413"/>
          </a:xfrm>
          <a:prstGeom prst="rect">
            <a:avLst/>
          </a:prstGeom>
          <a:noFill/>
          <a:ln w="1270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 anchorCtr="1"/>
          <a:lstStyle>
            <a:lvl1pPr>
              <a:defRPr kumimoji="1" sz="3200" b="1">
                <a:solidFill>
                  <a:srgbClr val="CC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742950" indent="-285750">
              <a:defRPr kumimoji="1" sz="3200" b="1">
                <a:solidFill>
                  <a:srgbClr val="CC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2pPr>
            <a:lvl3pPr marL="1143000" indent="-228600">
              <a:defRPr kumimoji="1" sz="3200" b="1">
                <a:solidFill>
                  <a:srgbClr val="CC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3pPr>
            <a:lvl4pPr marL="1600200" indent="-228600">
              <a:defRPr kumimoji="1" sz="3200" b="1">
                <a:solidFill>
                  <a:srgbClr val="CC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4pPr>
            <a:lvl5pPr marL="2057400" indent="-228600">
              <a:defRPr kumimoji="1" sz="3200" b="1">
                <a:solidFill>
                  <a:srgbClr val="CC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CC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CC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CC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CC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9pPr>
          </a:lstStyle>
          <a:p>
            <a:pPr algn="dist" eaLnBrk="1" hangingPunct="1"/>
            <a:r>
              <a:rPr lang="ja-JP" altLang="en-US" sz="1000" b="0">
                <a:solidFill>
                  <a:srgbClr val="FFFFFF"/>
                </a:solidFill>
              </a:rPr>
              <a:t>検索</a:t>
            </a:r>
            <a:endParaRPr lang="en-US" altLang="ja-JP" sz="1000" b="0">
              <a:solidFill>
                <a:srgbClr val="FFFFFF"/>
              </a:solidFill>
            </a:endParaRPr>
          </a:p>
        </p:txBody>
      </p:sp>
      <p:sp>
        <p:nvSpPr>
          <p:cNvPr id="11" name="Rectangle 426"/>
          <p:cNvSpPr>
            <a:spLocks noChangeArrowheads="1"/>
          </p:cNvSpPr>
          <p:nvPr/>
        </p:nvSpPr>
        <p:spPr bwMode="auto">
          <a:xfrm>
            <a:off x="3974060" y="791448"/>
            <a:ext cx="2133600" cy="160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 anchorCtr="1"/>
          <a:lstStyle>
            <a:lvl1pPr>
              <a:defRPr kumimoji="1" sz="3200" b="1">
                <a:solidFill>
                  <a:srgbClr val="CC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742950" indent="-285750">
              <a:defRPr kumimoji="1" sz="3200" b="1">
                <a:solidFill>
                  <a:srgbClr val="CC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2pPr>
            <a:lvl3pPr marL="1143000" indent="-228600">
              <a:defRPr kumimoji="1" sz="3200" b="1">
                <a:solidFill>
                  <a:srgbClr val="CC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3pPr>
            <a:lvl4pPr marL="1600200" indent="-228600">
              <a:defRPr kumimoji="1" sz="3200" b="1">
                <a:solidFill>
                  <a:srgbClr val="CC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4pPr>
            <a:lvl5pPr marL="2057400" indent="-228600">
              <a:defRPr kumimoji="1" sz="3200" b="1">
                <a:solidFill>
                  <a:srgbClr val="CC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CC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CC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CC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CC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9pPr>
          </a:lstStyle>
          <a:p>
            <a:pPr algn="dist" eaLnBrk="1" hangingPunct="1"/>
            <a:r>
              <a:rPr lang="ja-JP" altLang="en-US" sz="1100" b="0">
                <a:solidFill>
                  <a:srgbClr val="FFFFFF"/>
                </a:solidFill>
              </a:rPr>
              <a:t>グループ本部　塚田木材株式会社</a:t>
            </a:r>
            <a:endParaRPr lang="en-US" altLang="ja-JP" sz="1100" b="0">
              <a:solidFill>
                <a:srgbClr val="FFFFFF"/>
              </a:solidFill>
            </a:endParaRPr>
          </a:p>
        </p:txBody>
      </p:sp>
      <p:pic>
        <p:nvPicPr>
          <p:cNvPr id="12" name="図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3898" y="1337548"/>
            <a:ext cx="2446337" cy="1838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図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898" y="1337548"/>
            <a:ext cx="3181350" cy="359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テキスト ボックス 3"/>
          <p:cNvSpPr txBox="1">
            <a:spLocks noChangeArrowheads="1"/>
          </p:cNvSpPr>
          <p:nvPr/>
        </p:nvSpPr>
        <p:spPr bwMode="auto">
          <a:xfrm>
            <a:off x="491085" y="5103098"/>
            <a:ext cx="5832475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3200" b="1">
                <a:solidFill>
                  <a:srgbClr val="CC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742950" indent="-285750">
              <a:defRPr kumimoji="1" sz="3200" b="1">
                <a:solidFill>
                  <a:srgbClr val="CC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2pPr>
            <a:lvl3pPr marL="1143000" indent="-228600">
              <a:defRPr kumimoji="1" sz="3200" b="1">
                <a:solidFill>
                  <a:srgbClr val="CC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3pPr>
            <a:lvl4pPr marL="1600200" indent="-228600">
              <a:defRPr kumimoji="1" sz="3200" b="1">
                <a:solidFill>
                  <a:srgbClr val="CC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4pPr>
            <a:lvl5pPr marL="2057400" indent="-228600">
              <a:defRPr kumimoji="1" sz="3200" b="1">
                <a:solidFill>
                  <a:srgbClr val="CC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CC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CC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CC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CC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9pPr>
          </a:lstStyle>
          <a:p>
            <a:pPr algn="dist" eaLnBrk="1" hangingPunct="1">
              <a:lnSpc>
                <a:spcPct val="150000"/>
              </a:lnSpc>
              <a:defRPr/>
            </a:pPr>
            <a:r>
              <a:rPr lang="ja-JP" altLang="en-US" sz="1600" b="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待望の九州地区についに登場！</a:t>
            </a:r>
            <a:endParaRPr lang="en-US" altLang="ja-JP" sz="1600" b="0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dist" eaLnBrk="1" hangingPunct="1">
              <a:lnSpc>
                <a:spcPct val="150000"/>
              </a:lnSpc>
              <a:defRPr/>
            </a:pPr>
            <a:r>
              <a:rPr lang="ja-JP" altLang="en-US" sz="2800" b="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「古材日和 九州 </a:t>
            </a:r>
            <a:r>
              <a:rPr lang="en-US" altLang="ja-JP" sz="2800" b="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ja-JP" altLang="en-US" sz="2800" b="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月オープン！」</a:t>
            </a:r>
            <a:endParaRPr lang="en-US" altLang="ja-JP" sz="2800" b="0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星 5 14"/>
          <p:cNvSpPr/>
          <p:nvPr/>
        </p:nvSpPr>
        <p:spPr bwMode="auto">
          <a:xfrm>
            <a:off x="2300835" y="1991598"/>
            <a:ext cx="220663" cy="215900"/>
          </a:xfrm>
          <a:prstGeom prst="star5">
            <a:avLst/>
          </a:prstGeom>
          <a:solidFill>
            <a:srgbClr val="FFFF00"/>
          </a:solidFill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endParaRPr lang="ja-JP" alt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653135" y="2278935"/>
            <a:ext cx="1630363" cy="5318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ja-JP" altLang="en-US" sz="1800" dirty="0">
                <a:solidFill>
                  <a:srgbClr val="FFFF00"/>
                </a:solidFill>
              </a:rPr>
              <a:t>福岡県宗像市</a:t>
            </a:r>
            <a:endParaRPr lang="en-US" altLang="ja-JP" sz="1800" dirty="0">
              <a:solidFill>
                <a:srgbClr val="FFFF00"/>
              </a:solidFill>
            </a:endParaRPr>
          </a:p>
          <a:p>
            <a:pPr algn="ctr">
              <a:defRPr/>
            </a:pPr>
            <a:r>
              <a:rPr lang="en-US" altLang="ja-JP" sz="1050" b="0" dirty="0">
                <a:solidFill>
                  <a:srgbClr val="FFFF00"/>
                </a:solidFill>
              </a:rPr>
              <a:t>FUKUOKA MUNAKATA</a:t>
            </a:r>
            <a:endParaRPr lang="ja-JP" altLang="en-US" sz="2800" b="0" dirty="0">
              <a:solidFill>
                <a:srgbClr val="FFFF00"/>
              </a:solidFill>
            </a:endParaRPr>
          </a:p>
        </p:txBody>
      </p:sp>
      <p:sp>
        <p:nvSpPr>
          <p:cNvPr id="17" name="テキスト ボックス 3"/>
          <p:cNvSpPr txBox="1">
            <a:spLocks noChangeArrowheads="1"/>
          </p:cNvSpPr>
          <p:nvPr/>
        </p:nvSpPr>
        <p:spPr bwMode="auto">
          <a:xfrm>
            <a:off x="3912148" y="3301285"/>
            <a:ext cx="2555875" cy="168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3200" b="1">
                <a:solidFill>
                  <a:srgbClr val="CC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742950" indent="-285750">
              <a:defRPr kumimoji="1" sz="3200" b="1">
                <a:solidFill>
                  <a:srgbClr val="CC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2pPr>
            <a:lvl3pPr marL="1143000" indent="-228600">
              <a:defRPr kumimoji="1" sz="3200" b="1">
                <a:solidFill>
                  <a:srgbClr val="CC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3pPr>
            <a:lvl4pPr marL="1600200" indent="-228600">
              <a:defRPr kumimoji="1" sz="3200" b="1">
                <a:solidFill>
                  <a:srgbClr val="CC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4pPr>
            <a:lvl5pPr marL="2057400" indent="-228600">
              <a:defRPr kumimoji="1" sz="3200" b="1">
                <a:solidFill>
                  <a:srgbClr val="CC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CC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CC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CC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CC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ja-JP" altLang="en-US" sz="1400" b="0" dirty="0">
                <a:solidFill>
                  <a:schemeClr val="tx1"/>
                </a:solidFill>
              </a:rPr>
              <a:t>古材日和 九州</a:t>
            </a:r>
            <a:r>
              <a:rPr lang="en-US" altLang="ja-JP" sz="1400" b="0" dirty="0">
                <a:solidFill>
                  <a:schemeClr val="tx1"/>
                </a:solidFill>
              </a:rPr>
              <a:t/>
            </a:r>
            <a:br>
              <a:rPr lang="en-US" altLang="ja-JP" sz="1400" b="0" dirty="0">
                <a:solidFill>
                  <a:schemeClr val="tx1"/>
                </a:solidFill>
              </a:rPr>
            </a:br>
            <a:r>
              <a:rPr lang="ja-JP" altLang="en-US" sz="1100" b="0" dirty="0">
                <a:solidFill>
                  <a:schemeClr val="tx1"/>
                </a:solidFill>
              </a:rPr>
              <a:t>有限会社 佐藤木材店</a:t>
            </a:r>
            <a:endParaRPr lang="en-US" altLang="ja-JP" sz="1100" b="0" dirty="0">
              <a:solidFill>
                <a:schemeClr val="tx1"/>
              </a:solidFill>
            </a:endParaRPr>
          </a:p>
          <a:p>
            <a:pPr eaLnBrk="1" hangingPunct="1">
              <a:lnSpc>
                <a:spcPct val="150000"/>
              </a:lnSpc>
            </a:pPr>
            <a:r>
              <a:rPr lang="ja-JP" altLang="en-US" sz="1100" b="0" dirty="0">
                <a:solidFill>
                  <a:schemeClr val="tx1"/>
                </a:solidFill>
              </a:rPr>
              <a:t>担当 </a:t>
            </a:r>
            <a:r>
              <a:rPr lang="ja-JP" altLang="en-US" sz="1100" b="0" dirty="0" smtClean="0">
                <a:solidFill>
                  <a:schemeClr val="tx1"/>
                </a:solidFill>
              </a:rPr>
              <a:t>佐藤 基久 </a:t>
            </a:r>
            <a:endParaRPr lang="en-US" altLang="ja-JP" sz="1100" b="0" dirty="0">
              <a:solidFill>
                <a:schemeClr val="tx1"/>
              </a:solidFill>
            </a:endParaRPr>
          </a:p>
          <a:p>
            <a:pPr eaLnBrk="1" hangingPunct="1">
              <a:lnSpc>
                <a:spcPct val="150000"/>
              </a:lnSpc>
            </a:pPr>
            <a:r>
              <a:rPr lang="en-US" altLang="zh-TW" sz="1100" b="0" dirty="0">
                <a:solidFill>
                  <a:schemeClr val="tx1"/>
                </a:solidFill>
              </a:rPr>
              <a:t>811-3406 </a:t>
            </a:r>
            <a:r>
              <a:rPr lang="zh-TW" altLang="en-US" sz="1100" b="0" dirty="0">
                <a:solidFill>
                  <a:schemeClr val="tx1"/>
                </a:solidFill>
              </a:rPr>
              <a:t>福岡県宗像市稲元</a:t>
            </a:r>
            <a:r>
              <a:rPr lang="en-US" altLang="zh-TW" sz="1100" b="0" dirty="0">
                <a:solidFill>
                  <a:schemeClr val="tx1"/>
                </a:solidFill>
              </a:rPr>
              <a:t>2-5-16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ja-JP" sz="1100" b="0" dirty="0">
                <a:solidFill>
                  <a:schemeClr val="tx1"/>
                </a:solidFill>
              </a:rPr>
              <a:t>TEL 0940-32-03416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ja-JP" sz="1100" b="0" dirty="0">
                <a:solidFill>
                  <a:schemeClr val="tx1"/>
                </a:solidFill>
              </a:rPr>
              <a:t>kyushu@kozaikagawa.com</a:t>
            </a:r>
          </a:p>
        </p:txBody>
      </p:sp>
      <p:sp>
        <p:nvSpPr>
          <p:cNvPr id="18" name="正方形/長方形 17"/>
          <p:cNvSpPr/>
          <p:nvPr/>
        </p:nvSpPr>
        <p:spPr>
          <a:xfrm>
            <a:off x="397423" y="8443198"/>
            <a:ext cx="5992812" cy="487362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7008" tIns="53504" rIns="107008" bIns="53504" anchor="ctr"/>
          <a:lstStyle/>
          <a:p>
            <a:pPr>
              <a:defRPr/>
            </a:pPr>
            <a:r>
              <a:rPr lang="ja-JP" altLang="en-US" sz="1050" b="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プレミアム古材フローリング追加入荷決定！</a:t>
            </a:r>
            <a:r>
              <a:rPr lang="en-US" altLang="ja-JP" sz="1050" b="0" dirty="0">
                <a:latin typeface="メイリオ" panose="020B0604030504040204" pitchFamily="50" charset="-128"/>
                <a:ea typeface="メイリオ" panose="020B0604030504040204" pitchFamily="50" charset="-128"/>
              </a:rPr>
              <a:t/>
            </a:r>
            <a:br>
              <a:rPr lang="en-US" altLang="ja-JP" sz="1050" b="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050" b="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専用ホームページ　</a:t>
            </a:r>
            <a:r>
              <a:rPr lang="en-US" altLang="ja-JP" sz="1050" b="0" dirty="0">
                <a:latin typeface="メイリオ" panose="020B0604030504040204" pitchFamily="50" charset="-128"/>
                <a:ea typeface="メイリオ" panose="020B0604030504040204" pitchFamily="50" charset="-128"/>
              </a:rPr>
              <a:t>pmwbiyori.jp</a:t>
            </a:r>
          </a:p>
        </p:txBody>
      </p:sp>
      <p:pic>
        <p:nvPicPr>
          <p:cNvPr id="19" name="図 6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5273" y="8489235"/>
            <a:ext cx="1411287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図 6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6285" y="8443198"/>
            <a:ext cx="350838" cy="474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テキスト ボックス 64"/>
          <p:cNvSpPr txBox="1">
            <a:spLocks noChangeArrowheads="1"/>
          </p:cNvSpPr>
          <p:nvPr/>
        </p:nvSpPr>
        <p:spPr bwMode="auto">
          <a:xfrm>
            <a:off x="4926560" y="8601948"/>
            <a:ext cx="287338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3200" b="1">
                <a:solidFill>
                  <a:srgbClr val="CC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742950" indent="-285750">
              <a:defRPr kumimoji="1" sz="3200" b="1">
                <a:solidFill>
                  <a:srgbClr val="CC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2pPr>
            <a:lvl3pPr marL="1143000" indent="-228600">
              <a:defRPr kumimoji="1" sz="3200" b="1">
                <a:solidFill>
                  <a:srgbClr val="CC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3pPr>
            <a:lvl4pPr marL="1600200" indent="-228600">
              <a:defRPr kumimoji="1" sz="3200" b="1">
                <a:solidFill>
                  <a:srgbClr val="CC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4pPr>
            <a:lvl5pPr marL="2057400" indent="-228600">
              <a:defRPr kumimoji="1" sz="3200" b="1">
                <a:solidFill>
                  <a:srgbClr val="CC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CC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CC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CC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CC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9pPr>
          </a:lstStyle>
          <a:p>
            <a:r>
              <a:rPr lang="en-US" altLang="ja-JP" sz="1200" b="0">
                <a:solidFill>
                  <a:schemeClr val="bg1"/>
                </a:solidFill>
              </a:rPr>
              <a:t>X</a:t>
            </a:r>
            <a:endParaRPr lang="ja-JP" altLang="en-US" sz="1200" b="0">
              <a:solidFill>
                <a:schemeClr val="bg1"/>
              </a:solidFill>
            </a:endParaRPr>
          </a:p>
        </p:txBody>
      </p:sp>
      <p:sp>
        <p:nvSpPr>
          <p:cNvPr id="22" name="テキスト ボックス 65"/>
          <p:cNvSpPr txBox="1">
            <a:spLocks noChangeArrowheads="1"/>
          </p:cNvSpPr>
          <p:nvPr/>
        </p:nvSpPr>
        <p:spPr bwMode="auto">
          <a:xfrm>
            <a:off x="5553623" y="8540035"/>
            <a:ext cx="585787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3200" b="1">
                <a:solidFill>
                  <a:srgbClr val="CC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742950" indent="-285750">
              <a:defRPr kumimoji="1" sz="3200" b="1">
                <a:solidFill>
                  <a:srgbClr val="CC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2pPr>
            <a:lvl3pPr marL="1143000" indent="-228600">
              <a:defRPr kumimoji="1" sz="3200" b="1">
                <a:solidFill>
                  <a:srgbClr val="CC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3pPr>
            <a:lvl4pPr marL="1600200" indent="-228600">
              <a:defRPr kumimoji="1" sz="3200" b="1">
                <a:solidFill>
                  <a:srgbClr val="CC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4pPr>
            <a:lvl5pPr marL="2057400" indent="-228600">
              <a:defRPr kumimoji="1" sz="3200" b="1">
                <a:solidFill>
                  <a:srgbClr val="CC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CC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CC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CC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CC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9pPr>
          </a:lstStyle>
          <a:p>
            <a:r>
              <a:rPr lang="en-US" altLang="ja-JP" sz="800" b="0">
                <a:solidFill>
                  <a:schemeClr val="bg1"/>
                </a:solidFill>
              </a:rPr>
              <a:t>KOZAI</a:t>
            </a:r>
          </a:p>
          <a:p>
            <a:r>
              <a:rPr lang="en-US" altLang="ja-JP" sz="800" b="0">
                <a:solidFill>
                  <a:schemeClr val="bg1"/>
                </a:solidFill>
              </a:rPr>
              <a:t>BIYORI </a:t>
            </a:r>
            <a:endParaRPr lang="ja-JP" altLang="en-US" sz="800" b="0">
              <a:solidFill>
                <a:schemeClr val="bg1"/>
              </a:solidFill>
            </a:endParaRPr>
          </a:p>
        </p:txBody>
      </p:sp>
      <p:pic>
        <p:nvPicPr>
          <p:cNvPr id="23" name="図 9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0085" y="8927385"/>
            <a:ext cx="1200150" cy="773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図 10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9635" y="8930560"/>
            <a:ext cx="1200150" cy="773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図 11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360" y="8930560"/>
            <a:ext cx="1200150" cy="773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図 12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9785" y="8928973"/>
            <a:ext cx="1200150" cy="773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図 13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9935" y="8930560"/>
            <a:ext cx="1200150" cy="773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91681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153</Words>
  <Application>Microsoft Office PowerPoint</Application>
  <PresentationFormat>A4 210 x 297 mm</PresentationFormat>
  <Paragraphs>22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ＭＳ Ｐゴシック</vt:lpstr>
      <vt:lpstr>メイリオ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塚田浩之</dc:creator>
  <cp:lastModifiedBy>塚田浩之</cp:lastModifiedBy>
  <cp:revision>1</cp:revision>
  <dcterms:created xsi:type="dcterms:W3CDTF">2015-01-30T00:34:42Z</dcterms:created>
  <dcterms:modified xsi:type="dcterms:W3CDTF">2015-01-30T00:38:57Z</dcterms:modified>
</cp:coreProperties>
</file>